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64" r:id="rId4"/>
    <p:sldId id="397" r:id="rId5"/>
    <p:sldId id="395" r:id="rId6"/>
    <p:sldId id="396" r:id="rId7"/>
    <p:sldId id="366" r:id="rId8"/>
    <p:sldId id="367" r:id="rId9"/>
    <p:sldId id="368" r:id="rId10"/>
    <p:sldId id="372" r:id="rId11"/>
    <p:sldId id="373" r:id="rId12"/>
    <p:sldId id="375" r:id="rId13"/>
    <p:sldId id="377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8" r:id="rId22"/>
    <p:sldId id="389" r:id="rId23"/>
    <p:sldId id="398" r:id="rId24"/>
    <p:sldId id="358" r:id="rId25"/>
  </p:sldIdLst>
  <p:sldSz cx="9144000" cy="6858000" type="screen4x3"/>
  <p:notesSz cx="6858000" cy="100123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D8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9699F9-05B5-46A3-B9AA-9D1BDBF5B51B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0713"/>
            <a:ext cx="2971800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0713"/>
            <a:ext cx="2971800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5D3D38-B343-4FD5-B4BB-D46F87DA9F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9629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A2C579B-10A2-47FB-A097-0001DC9F115F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150"/>
            <a:ext cx="5486400" cy="4505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0713"/>
            <a:ext cx="2971800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0713"/>
            <a:ext cx="2971800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209E246-6BD7-4914-AEB9-E51B12C38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57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F29CCD-9386-4513-8858-14AB9518A1B0}" type="slidenum">
              <a:rPr lang="en-GB" altLang="en-US">
                <a:latin typeface="Calibri" pitchFamily="34" charset="0"/>
              </a:rPr>
              <a:pPr eaLnBrk="1" hangingPunct="1"/>
              <a:t>1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8067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5CE155A-E55B-4DC1-A7DC-41EB3D88128A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13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163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5B61959-31CE-4C24-9268-D2ED8254F09F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14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4211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F095EE2-B95C-49C3-A862-243248B6AF13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15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6259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C7E64C-393F-4C5C-895A-8BB4C4E7A8C1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16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8307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4589CD4-1275-4F6C-99B0-F3A1C03B2992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17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0355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C7B4287-58C9-49CE-B62C-A3186284FA4D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18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6499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507F649-B2F5-4BC0-BBF1-611F8F42DB4D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19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43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65FF9A4-1669-49A6-9B8D-2083979B3214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20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8787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42DDD88-5AA3-43A8-8B90-71BB3A800AB2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21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BAA3FE-01A8-426E-BF66-72005D0F9370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22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EF4691-56F3-47B2-9D1E-CA241EA808F3}" type="slidenum">
              <a:rPr lang="en-GB" altLang="en-US">
                <a:latin typeface="Calibri" pitchFamily="34" charset="0"/>
              </a:rPr>
              <a:pPr eaLnBrk="1" hangingPunct="1"/>
              <a:t>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7622F9-64CF-4AB0-86B5-C08E4ED6B658}" type="slidenum">
              <a:rPr lang="en-GB" altLang="en-US">
                <a:latin typeface="Calibri" pitchFamily="34" charset="0"/>
              </a:rPr>
              <a:pPr eaLnBrk="1" hangingPunct="1"/>
              <a:t>24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91154A0-4941-4DCF-9CF5-7FFCB099F14C}" type="slidenum">
              <a:rPr lang="zh-CN" altLang="en-GB" sz="1200">
                <a:latin typeface="Calibri" pitchFamily="34" charset="0"/>
                <a:cs typeface="Arial" pitchFamily="34" charset="0"/>
              </a:rPr>
              <a:pPr algn="r" eaLnBrk="1" hangingPunct="1"/>
              <a:t>3</a:t>
            </a:fld>
            <a:endParaRPr lang="en-GB" altLang="zh-CN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55E18FD-55F8-4269-A100-EEAA4834DED6}" type="slidenum">
              <a:rPr lang="zh-CN" altLang="en-GB" sz="1200">
                <a:latin typeface="Calibri" pitchFamily="34" charset="0"/>
                <a:cs typeface="Arial" pitchFamily="34" charset="0"/>
              </a:rPr>
              <a:pPr algn="r" eaLnBrk="1" hangingPunct="1"/>
              <a:t>6</a:t>
            </a:fld>
            <a:endParaRPr lang="en-GB" altLang="zh-CN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BCAA9C8-9BAE-46DB-A6BB-F645BFAF6EDC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8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5539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7BD049C-ED0F-496B-911A-BC8C7AF99DBD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9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3731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1C1B670-8485-4055-896A-83BC292F2B0B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10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5779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C5F3F4E-6987-4815-9CF8-800696A661FF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11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750888"/>
            <a:ext cx="5005388" cy="3754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23" name="Slide Number Placeholder 3"/>
          <p:cNvSpPr txBox="1">
            <a:spLocks noGrp="1"/>
          </p:cNvSpPr>
          <p:nvPr/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80E6C8F-9207-49BE-B641-C1149DD3E98C}" type="slidenum">
              <a:rPr lang="en-GB" altLang="en-US" sz="1200">
                <a:latin typeface="Calibri" pitchFamily="34" charset="0"/>
                <a:cs typeface="Arial" pitchFamily="34" charset="0"/>
              </a:rPr>
              <a:pPr algn="r" eaLnBrk="1" hangingPunct="1"/>
              <a:t>12</a:t>
            </a:fld>
            <a:endParaRPr lang="en-GB" alt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FD0BA-ACB9-4942-9660-8C4708A675B8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BC0EB-46B2-4AE5-8B7C-1033293232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90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7247F-02F2-4F53-B46F-D5E4973B7599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1A4B7-3CD4-4A36-9440-879D43AAE0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56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70B54-4CA7-4A4C-8572-A627FF1181EB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ED27-9D8D-433F-8E07-09DE2A86BA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152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A25A7-64AA-40D7-BF11-FB11EC69C455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C4F3A-F646-4F18-B085-CF69A8A120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39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168E3-DD15-4F32-A5F8-E32B305B71D6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76F3-0555-478E-9066-0C68A7041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86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17039-AD69-466F-84CD-E19E211D3044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2A3CA-AFDF-45E0-839B-33FF43050E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629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F28C6-B4D5-4F8C-9A18-B037113BA908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F42EC-E8CE-4D06-B499-D949DF37F8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5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D3C1AE-5392-4A6C-8E53-2283EDBA050C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760C-C39E-4A46-A997-52A15EEE4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30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85FF5-08E2-4677-B0E3-81166DCAD22A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A5C0E-3F61-46C1-AD2C-77F378CB75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801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BBA1-4FA8-4396-A7C0-1F6440471D0F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85C5D-B3C1-4353-A45C-A046DFB82A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40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394BD-0175-41A0-AABB-EB2A31D24B33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551C-41A0-49A3-9B6D-AD4C0C0BD4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27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C82748D-8E73-490F-9E5C-E3500D560931}" type="datetimeFigureOut">
              <a:rPr lang="en-GB" altLang="en-US"/>
              <a:pPr/>
              <a:t>20/09/2016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7CBE72-867C-43AD-9B9B-1DC59B714E8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avidsonmorris.com/wp-content/uploads/2011/06/consultation11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url?sa=i&amp;rct=j&amp;q=&amp;esrc=s&amp;frm=1&amp;source=images&amp;cd=&amp;cad=rja&amp;uact=8&amp;ved=0ahUKEwiJ0-yaxtzOAhUL6xQKHXktCo4QjRwIBw&amp;url=http://www.hcclinic.co.uk/&amp;psig=AFQjCNGy914dIkAKrQ8Tigya40KARyjKkQ&amp;ust=1472213778862196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frm=1&amp;source=images&amp;cd=&amp;cad=rja&amp;uact=8&amp;ved=0ahUKEwiN9KD_xtzOAhWDOxQKHY_0CiwQjRwIBw&amp;url=http://beijingtcmclinic.co.uk/&amp;psig=AFQjCNF3HCp-WqQOBTEueJkLUvdmJPYzMw&amp;ust=147221394393352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cm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mailto:info@atcm.co.u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11188" y="1196975"/>
            <a:ext cx="7772400" cy="1800225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chemeClr val="hlink"/>
                </a:solidFill>
              </a:rPr>
              <a:t>Statutory Regulation for Traditional Chinese Medicine in the UK</a:t>
            </a:r>
            <a:r>
              <a:rPr lang="en-GB" altLang="en-US" sz="4000" dirty="0" smtClean="0">
                <a:solidFill>
                  <a:schemeClr val="hlink"/>
                </a:solidFill>
              </a:rPr>
              <a:t> </a:t>
            </a:r>
            <a:br>
              <a:rPr lang="en-GB" altLang="en-US" sz="4000" dirty="0" smtClean="0">
                <a:solidFill>
                  <a:schemeClr val="hlink"/>
                </a:solidFill>
              </a:rPr>
            </a:br>
            <a:r>
              <a:rPr lang="en-GB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15 </a:t>
            </a:r>
            <a:r>
              <a:rPr lang="en-GB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years’ progress </a:t>
            </a:r>
            <a:r>
              <a:rPr lang="en-GB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but still no </a:t>
            </a:r>
            <a:r>
              <a:rPr lang="en-GB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outcome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60800"/>
            <a:ext cx="8064896" cy="1600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altLang="en-US" sz="3100" b="1" dirty="0" smtClean="0">
                <a:solidFill>
                  <a:srgbClr val="002060"/>
                </a:solidFill>
              </a:rPr>
              <a:t>Dr Hui Jun Shen</a:t>
            </a:r>
          </a:p>
          <a:p>
            <a:pPr eaLnBrk="1" hangingPunct="1"/>
            <a:r>
              <a:rPr lang="en-GB" altLang="en-US" sz="2000" b="1" dirty="0" smtClean="0">
                <a:solidFill>
                  <a:srgbClr val="002060"/>
                </a:solidFill>
              </a:rPr>
              <a:t>Vice President</a:t>
            </a:r>
          </a:p>
          <a:p>
            <a:pPr eaLnBrk="1" hangingPunct="1"/>
            <a:r>
              <a:rPr lang="en-GB" altLang="en-US" sz="2000" b="1" dirty="0" smtClean="0">
                <a:solidFill>
                  <a:srgbClr val="002060"/>
                </a:solidFill>
              </a:rPr>
              <a:t>The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Association of Traditional Chinese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Medicine and Acupuncture  UK</a:t>
            </a:r>
            <a:endParaRPr lang="en-GB" altLang="en-US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zh-CN" sz="2500" b="1" smtClean="0">
                <a:solidFill>
                  <a:schemeClr val="hlink"/>
                </a:solidFill>
              </a:rPr>
              <a:t>Comparison of two working groups’ reports </a:t>
            </a:r>
            <a:br>
              <a:rPr lang="en-GB" altLang="zh-CN" sz="2500" b="1" smtClean="0">
                <a:solidFill>
                  <a:schemeClr val="hlink"/>
                </a:solidFill>
              </a:rPr>
            </a:br>
            <a:r>
              <a:rPr lang="en-GB" altLang="zh-CN" sz="2500" smtClean="0">
                <a:solidFill>
                  <a:schemeClr val="hlink"/>
                </a:solidFill>
              </a:rPr>
              <a:t>(published in September</a:t>
            </a:r>
            <a:r>
              <a:rPr lang="en-GB" altLang="zh-CN" sz="2500" b="1" smtClean="0">
                <a:solidFill>
                  <a:schemeClr val="hlink"/>
                </a:solidFill>
              </a:rPr>
              <a:t> </a:t>
            </a:r>
            <a:r>
              <a:rPr lang="en-GB" altLang="zh-CN" sz="2500" smtClean="0">
                <a:solidFill>
                  <a:schemeClr val="hlink"/>
                </a:solidFill>
              </a:rPr>
              <a:t>2003)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05000"/>
            <a:ext cx="4038600" cy="4548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smtClean="0">
                <a:solidFill>
                  <a:schemeClr val="hlink"/>
                </a:solidFill>
              </a:rPr>
              <a:t>HMRWG Report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b="1" smtClean="0">
                <a:solidFill>
                  <a:schemeClr val="hlink"/>
                </a:solidFill>
              </a:rPr>
              <a:t>Proposing CAM Council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b="1" smtClean="0">
                <a:solidFill>
                  <a:schemeClr val="hlink"/>
                </a:solidFill>
              </a:rPr>
              <a:t>Recognizing TCM as a unique entity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b="1" smtClean="0">
                <a:solidFill>
                  <a:schemeClr val="hlink"/>
                </a:solidFill>
              </a:rPr>
              <a:t>Recommending the title  protection for TCM practitioners</a:t>
            </a:r>
            <a:endParaRPr lang="en-GB" altLang="zh-CN" sz="2800" b="1" smtClean="0">
              <a:solidFill>
                <a:schemeClr val="hlink"/>
              </a:solidFill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solidFill>
                  <a:schemeClr val="hlink"/>
                </a:solidFill>
              </a:rPr>
              <a:t>ARWG Report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chemeClr val="hlink"/>
                </a:solidFill>
              </a:rPr>
              <a:t>Proposing a free-standing acupuncture council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chemeClr val="hlink"/>
                </a:solidFill>
              </a:rPr>
              <a:t>Denying TCM as a unique entity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chemeClr val="hlink"/>
                </a:solidFill>
              </a:rPr>
              <a:t>Opposing the title protection for TCM practitioners</a:t>
            </a:r>
            <a:endParaRPr lang="en-GB" altLang="zh-CN" sz="2800" b="1" smtClean="0">
              <a:solidFill>
                <a:schemeClr val="hlink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26384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onsultation11-150x15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64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24943"/>
            <a:ext cx="5005827" cy="359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1840" y="1052736"/>
            <a:ext cx="5348288" cy="13843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zh-CN" sz="3600" b="1" dirty="0" smtClean="0">
                <a:solidFill>
                  <a:schemeClr val="hlink"/>
                </a:solidFill>
              </a:rPr>
              <a:t>2). </a:t>
            </a:r>
            <a:r>
              <a:rPr lang="en-GB" altLang="zh-CN" sz="3600" b="1" dirty="0" smtClean="0">
                <a:solidFill>
                  <a:schemeClr val="hlink"/>
                </a:solidFill>
              </a:rPr>
              <a:t>First DH Consultation</a:t>
            </a:r>
            <a:r>
              <a:rPr lang="en-GB" altLang="zh-CN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altLang="zh-CN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zh-CN" sz="3200" dirty="0" smtClean="0">
                <a:solidFill>
                  <a:schemeClr val="hlink"/>
                </a:solidFill>
              </a:rPr>
              <a:t>(March – June 2004)</a:t>
            </a:r>
            <a:endParaRPr lang="en-GB" altLang="en-US" sz="3200" dirty="0" smtClean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212976"/>
            <a:ext cx="8229600" cy="3251324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GB" altLang="zh-CN" sz="2800" b="1" dirty="0" smtClean="0">
                <a:solidFill>
                  <a:schemeClr val="hlink"/>
                </a:solidFill>
              </a:rPr>
              <a:t>Based on the two working groups’ reports, the government then launched the first consultation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CN" altLang="en-GB" sz="2800" b="1" dirty="0" smtClean="0">
                <a:solidFill>
                  <a:schemeClr val="hlink"/>
                </a:solidFill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en-GB" altLang="zh-CN" sz="2800" b="1" dirty="0" smtClean="0">
                <a:solidFill>
                  <a:schemeClr val="hlink"/>
                </a:solidFill>
              </a:rPr>
              <a:t>The government (DOH) consultation document was published on the 2</a:t>
            </a:r>
            <a:r>
              <a:rPr lang="en-GB" altLang="zh-CN" sz="2800" b="1" baseline="30000" dirty="0" smtClean="0">
                <a:solidFill>
                  <a:schemeClr val="hlink"/>
                </a:solidFill>
              </a:rPr>
              <a:t>nd</a:t>
            </a:r>
            <a:r>
              <a:rPr lang="en-GB" altLang="zh-CN" sz="2800" b="1" dirty="0" smtClean="0">
                <a:solidFill>
                  <a:schemeClr val="hlink"/>
                </a:solidFill>
              </a:rPr>
              <a:t> March 2004, followed by a three months consultation period.</a:t>
            </a:r>
            <a:endParaRPr lang="en-GB" altLang="en-US" sz="2800" b="1" dirty="0" smtClean="0">
              <a:ea typeface="宋体" pitchFamily="2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altLang="zh-CN" sz="2800" b="1" dirty="0" smtClean="0">
              <a:solidFill>
                <a:schemeClr val="hlink"/>
              </a:solidFill>
            </a:endParaRPr>
          </a:p>
        </p:txBody>
      </p:sp>
      <p:pic>
        <p:nvPicPr>
          <p:cNvPr id="33797" name="Picture 6" descr="dh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1321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200" b="1" smtClean="0">
                <a:solidFill>
                  <a:schemeClr val="hlink"/>
                </a:solidFill>
                <a:latin typeface="Times New Roman" pitchFamily="18" charset="0"/>
                <a:ea typeface="宋体" pitchFamily="2" charset="-122"/>
              </a:rPr>
              <a:t>Responses to first DH consultation</a:t>
            </a:r>
            <a:endParaRPr lang="en-US" altLang="en-US" sz="3200" b="1" smtClean="0">
              <a:solidFill>
                <a:schemeClr val="hlink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zh-CN" sz="18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altLang="zh-CN" sz="2400" smtClean="0">
                <a:solidFill>
                  <a:schemeClr val="hlink"/>
                </a:solidFill>
              </a:rPr>
              <a:t>Over 700 responses. A “slight” majority of responses were in favour of the government proposal for the establishment of CAM Council.</a:t>
            </a:r>
            <a:r>
              <a:rPr lang="zh-CN" altLang="en-US" sz="2400" smtClean="0">
                <a:solidFill>
                  <a:schemeClr val="hlink"/>
                </a:solidFill>
              </a:rPr>
              <a:t> </a:t>
            </a:r>
            <a:endParaRPr lang="en-GB" altLang="zh-CN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alt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altLang="en-US" sz="2400" smtClean="0">
                <a:solidFill>
                  <a:schemeClr val="hlink"/>
                </a:solidFill>
              </a:rPr>
              <a:t>The idea of separate regulation for acupuncture and herbal medicine has reached to its end.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alt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altLang="en-US" sz="2400" smtClean="0">
                <a:solidFill>
                  <a:schemeClr val="hlink"/>
                </a:solidFill>
              </a:rPr>
              <a:t>TCM as an entity should be regulated along side herbal medicine and acupuncture</a:t>
            </a:r>
            <a:endParaRPr lang="en-US" altLang="en-US" sz="2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ATCM’s Lobby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CN" sz="2800" dirty="0" smtClean="0">
                <a:solidFill>
                  <a:schemeClr val="hlink"/>
                </a:solidFill>
              </a:rPr>
              <a:t>ATCM hired a PR company DLA to help us lobbying</a:t>
            </a:r>
            <a:endParaRPr lang="zh-CN" altLang="en-GB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800" dirty="0" smtClean="0">
                <a:solidFill>
                  <a:schemeClr val="hlink"/>
                </a:solidFill>
              </a:rPr>
              <a:t>ATCM’s Briefing Paper was sent to over 100 MPs, Lords and government officers.</a:t>
            </a:r>
            <a:r>
              <a:rPr lang="zh-CN" altLang="en-US" sz="2800" dirty="0" smtClean="0">
                <a:solidFill>
                  <a:schemeClr val="hlink"/>
                </a:solidFill>
              </a:rPr>
              <a:t> </a:t>
            </a:r>
            <a:endParaRPr lang="en-GB" altLang="zh-CN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800" dirty="0" smtClean="0">
                <a:solidFill>
                  <a:schemeClr val="hlink"/>
                </a:solidFill>
              </a:rPr>
              <a:t>ATCM members wrote to the local MPs. Some MPs have given their supportive responses.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hlink"/>
                </a:solidFill>
              </a:rPr>
              <a:t>The representatives of ATCM met several MPs and Lords in 2004-2005</a:t>
            </a:r>
            <a:endParaRPr lang="zh-CN" altLang="en-US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800" dirty="0" smtClean="0">
                <a:solidFill>
                  <a:schemeClr val="hlink"/>
                </a:solidFill>
              </a:rPr>
              <a:t>Our demands were raised at the House of Lords debates, and the DH minister gave a very positive and encouraging response to it.(</a:t>
            </a:r>
            <a:r>
              <a:rPr lang="en-US" altLang="zh-CN" sz="2800" dirty="0" smtClean="0">
                <a:solidFill>
                  <a:schemeClr val="hlink"/>
                </a:solidFill>
              </a:rPr>
              <a:t>18</a:t>
            </a:r>
            <a:r>
              <a:rPr lang="en-US" altLang="zh-CN" sz="2800" baseline="30000" dirty="0" smtClean="0">
                <a:solidFill>
                  <a:schemeClr val="hlink"/>
                </a:solidFill>
              </a:rPr>
              <a:t>th</a:t>
            </a:r>
            <a:r>
              <a:rPr lang="en-US" altLang="zh-CN" sz="2800" dirty="0" smtClean="0">
                <a:solidFill>
                  <a:schemeClr val="hlink"/>
                </a:solidFill>
              </a:rPr>
              <a:t>  October 2004)</a:t>
            </a: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and most positive </a:t>
            </a:r>
            <a:r>
              <a:rPr lang="en-GB" altLang="en-US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remarks </a:t>
            </a:r>
            <a:r>
              <a:rPr lang="en-GB" altLang="en-US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TCM from UK government</a:t>
            </a:r>
            <a:endParaRPr lang="en-US" altLang="en-US" sz="32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8229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smtClean="0">
                <a:solidFill>
                  <a:srgbClr val="FF0000"/>
                </a:solidFill>
              </a:rPr>
              <a:t>Lord Hunt</a:t>
            </a:r>
            <a:r>
              <a:rPr lang="en-US" altLang="zh-CN" sz="2400" smtClean="0">
                <a:solidFill>
                  <a:schemeClr val="hlink"/>
                </a:solidFill>
              </a:rPr>
              <a:t> asked Her Majesty's Government at the House of Lords debate on 18</a:t>
            </a:r>
            <a:r>
              <a:rPr lang="en-US" altLang="zh-CN" sz="2400" baseline="30000" smtClean="0">
                <a:solidFill>
                  <a:schemeClr val="hlink"/>
                </a:solidFill>
              </a:rPr>
              <a:t>th</a:t>
            </a:r>
            <a:r>
              <a:rPr lang="en-US" altLang="zh-CN" sz="2400" smtClean="0">
                <a:solidFill>
                  <a:schemeClr val="hlink"/>
                </a:solidFill>
              </a:rPr>
              <a:t>  October 2004: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solidFill>
                  <a:schemeClr val="hlink"/>
                </a:solidFill>
              </a:rPr>
              <a:t>“Whether the government’s final proposals for the statutory regulation of herbal medicine and acupuncture recognise </a:t>
            </a:r>
            <a:r>
              <a:rPr lang="en-US" altLang="zh-CN" sz="2400" smtClean="0">
                <a:solidFill>
                  <a:schemeClr val="accent2"/>
                </a:solidFill>
              </a:rPr>
              <a:t>traditional Chinese medicine as a distinct discipline</a:t>
            </a:r>
            <a:r>
              <a:rPr lang="en-US" altLang="zh-CN" sz="2400" smtClean="0">
                <a:solidFill>
                  <a:schemeClr val="hlink"/>
                </a:solidFill>
              </a:rPr>
              <a:t> on an equal standing to herbal medicine and acupuncture and with a separate register.”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smtClean="0">
                <a:solidFill>
                  <a:srgbClr val="FF0000"/>
                </a:solidFill>
              </a:rPr>
              <a:t>Lord Warner</a:t>
            </a:r>
            <a:r>
              <a:rPr lang="en-US" altLang="zh-CN" sz="2400" smtClean="0">
                <a:solidFill>
                  <a:schemeClr val="hlink"/>
                </a:solidFill>
              </a:rPr>
              <a:t>, the DH minister in charge of regulation, answered 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u="sng" smtClean="0">
                <a:solidFill>
                  <a:schemeClr val="hlink"/>
                </a:solidFill>
              </a:rPr>
              <a:t>“We recognise that </a:t>
            </a:r>
            <a:r>
              <a:rPr lang="en-US" altLang="zh-CN" sz="2400" u="sng" smtClean="0">
                <a:solidFill>
                  <a:schemeClr val="accent2"/>
                </a:solidFill>
              </a:rPr>
              <a:t>many practitioners of traditional Chinese medicine use both herbal medicine and acupuncture</a:t>
            </a:r>
            <a:r>
              <a:rPr lang="en-US" altLang="zh-CN" sz="2400" u="sng" smtClean="0">
                <a:solidFill>
                  <a:schemeClr val="hlink"/>
                </a:solidFill>
              </a:rPr>
              <a:t>. Decisions about any new system of statutory regulation will therefore need to take account of their particular needs.”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zh-CN" sz="2900" b="1" dirty="0" smtClean="0">
                <a:solidFill>
                  <a:schemeClr val="hlink"/>
                </a:solidFill>
              </a:rPr>
              <a:t>4). </a:t>
            </a:r>
            <a:r>
              <a:rPr lang="en-GB" altLang="zh-CN" sz="2900" b="1" dirty="0" smtClean="0">
                <a:solidFill>
                  <a:schemeClr val="hlink"/>
                </a:solidFill>
              </a:rPr>
              <a:t>From CAM Council to HPC </a:t>
            </a:r>
            <a:br>
              <a:rPr lang="en-GB" altLang="zh-CN" sz="2900" b="1" dirty="0" smtClean="0">
                <a:solidFill>
                  <a:schemeClr val="hlink"/>
                </a:solidFill>
              </a:rPr>
            </a:br>
            <a:r>
              <a:rPr lang="en-GB" altLang="zh-CN" sz="2900" b="1" dirty="0" smtClean="0">
                <a:solidFill>
                  <a:schemeClr val="hlink"/>
                </a:solidFill>
              </a:rPr>
              <a:t>(March 2005 – May 2006):</a:t>
            </a:r>
            <a:endParaRPr lang="en-US" altLang="en-US" sz="2900" b="1" dirty="0" smtClean="0">
              <a:solidFill>
                <a:schemeClr val="hlink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905000"/>
            <a:ext cx="64198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zh-CN" sz="2400" smtClean="0">
                <a:solidFill>
                  <a:schemeClr val="hlink"/>
                </a:solidFill>
              </a:rPr>
              <a:t>Since March 2005: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zh-CN" sz="2400" smtClean="0">
                <a:solidFill>
                  <a:schemeClr val="hlink"/>
                </a:solidFill>
              </a:rPr>
              <a:t>General 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zh-CN" sz="2400" smtClean="0">
                <a:solidFill>
                  <a:schemeClr val="hlink"/>
                </a:solidFill>
              </a:rPr>
              <a:t>New DH Ministers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zh-CN" sz="2400" smtClean="0">
                <a:solidFill>
                  <a:schemeClr val="hlink"/>
                </a:solidFill>
              </a:rPr>
              <a:t>Shipman Report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zh-CN" sz="2400" smtClean="0">
                <a:solidFill>
                  <a:schemeClr val="hlink"/>
                </a:solidFill>
              </a:rPr>
              <a:t>	DH has modified their thinking over the regulation and CAM Council was no longer an option.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GB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zh-CN" sz="2400" smtClean="0">
                <a:solidFill>
                  <a:schemeClr val="hlink"/>
                </a:solidFill>
              </a:rPr>
              <a:t>	Health Professions Council - The new option on offer: Acupuncture, Herbal Medicine and TCM to join HPC</a:t>
            </a:r>
          </a:p>
        </p:txBody>
      </p:sp>
      <p:pic>
        <p:nvPicPr>
          <p:cNvPr id="40964" name="Picture 5" descr="dh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439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hpc_blue_RGB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653088"/>
            <a:ext cx="2592387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3843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hlink"/>
                </a:solidFill>
              </a:rPr>
              <a:t>5). </a:t>
            </a:r>
            <a:r>
              <a:rPr lang="en-US" altLang="zh-CN" sz="3200" b="1" dirty="0" smtClean="0">
                <a:solidFill>
                  <a:schemeClr val="hlink"/>
                </a:solidFill>
              </a:rPr>
              <a:t>Joint Steering Group and its Report </a:t>
            </a:r>
            <a:br>
              <a:rPr lang="en-US" altLang="zh-CN" sz="3200" b="1" dirty="0" smtClean="0">
                <a:solidFill>
                  <a:schemeClr val="hlink"/>
                </a:solidFill>
              </a:rPr>
            </a:br>
            <a:r>
              <a:rPr lang="en-US" altLang="zh-CN" sz="3200" dirty="0" smtClean="0">
                <a:solidFill>
                  <a:schemeClr val="hlink"/>
                </a:solidFill>
              </a:rPr>
              <a:t>(June 2006 – June 2008)</a:t>
            </a:r>
            <a:endParaRPr lang="en-GB" altLang="en-US" sz="4800" dirty="0" smtClean="0">
              <a:solidFill>
                <a:schemeClr val="hlink"/>
              </a:solidFill>
            </a:endParaRPr>
          </a:p>
        </p:txBody>
      </p:sp>
      <p:sp>
        <p:nvSpPr>
          <p:cNvPr id="41987" name="Content Placeholder 8"/>
          <p:cNvSpPr>
            <a:spLocks noGrp="1"/>
          </p:cNvSpPr>
          <p:nvPr>
            <p:ph sz="half" idx="4294967295"/>
          </p:nvPr>
        </p:nvSpPr>
        <p:spPr>
          <a:xfrm>
            <a:off x="611188" y="1989138"/>
            <a:ext cx="5832475" cy="41148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hlink"/>
                </a:solidFill>
              </a:rPr>
              <a:t>Steering Group</a:t>
            </a:r>
            <a:r>
              <a:rPr lang="en-GB" altLang="en-US" sz="2800" smtClean="0">
                <a:solidFill>
                  <a:schemeClr val="hlink"/>
                </a:solidFill>
              </a:rPr>
              <a:t> on the Statutory Regulation of Practitioners of Acupuncture, Herbal Medicine, Traditional Chinese Medicine and Other Traditional Medicine Systems Practised in the UK</a:t>
            </a:r>
          </a:p>
          <a:p>
            <a:pPr eaLnBrk="1" hangingPunct="1"/>
            <a:endParaRPr lang="en-GB" altLang="en-US" sz="280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GB" altLang="en-US" sz="2000" smtClean="0">
                <a:solidFill>
                  <a:schemeClr val="hlink"/>
                </a:solidFill>
              </a:rPr>
              <a:t>Steering Group chaired by Prof Pittilo</a:t>
            </a:r>
          </a:p>
          <a:p>
            <a:pPr lvl="1" eaLnBrk="1" hangingPunct="1"/>
            <a:r>
              <a:rPr lang="en-GB" altLang="en-US" sz="2000" smtClean="0">
                <a:solidFill>
                  <a:schemeClr val="hlink"/>
                </a:solidFill>
              </a:rPr>
              <a:t>The group was functioning June 2006 – Sept 2007</a:t>
            </a:r>
          </a:p>
          <a:p>
            <a:pPr lvl="1" eaLnBrk="1" hangingPunct="1"/>
            <a:r>
              <a:rPr lang="en-GB" altLang="en-US" sz="2000" smtClean="0">
                <a:solidFill>
                  <a:schemeClr val="hlink"/>
                </a:solidFill>
              </a:rPr>
              <a:t>Pittilo Report published in August 2008</a:t>
            </a:r>
          </a:p>
        </p:txBody>
      </p:sp>
      <p:pic>
        <p:nvPicPr>
          <p:cNvPr id="41988" name="Picture 5" descr="Professor Mike Pittilo was the foundation dean of the Faculty of Health and Social Care Sciences from 1995 to 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16338"/>
            <a:ext cx="2381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chemeClr val="hlink"/>
                </a:solidFill>
              </a:rPr>
              <a:t>6). </a:t>
            </a:r>
            <a:r>
              <a:rPr lang="en-GB" altLang="en-US" sz="4000" b="1" dirty="0" smtClean="0">
                <a:solidFill>
                  <a:schemeClr val="hlink"/>
                </a:solidFill>
              </a:rPr>
              <a:t>Second DH Consultation</a:t>
            </a:r>
            <a:r>
              <a:rPr lang="en-GB" altLang="en-US" sz="4000" b="1" dirty="0" smtClean="0"/>
              <a:t> </a:t>
            </a:r>
            <a:br>
              <a:rPr lang="en-GB" altLang="en-US" sz="4000" b="1" dirty="0" smtClean="0"/>
            </a:br>
            <a:r>
              <a:rPr lang="en-GB" altLang="en-US" sz="2800" dirty="0" smtClean="0">
                <a:solidFill>
                  <a:schemeClr val="hlink"/>
                </a:solidFill>
              </a:rPr>
              <a:t>(August – November 2008)</a:t>
            </a:r>
            <a:endParaRPr lang="en-US" alt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2492375"/>
            <a:ext cx="8229600" cy="36337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solidFill>
                  <a:schemeClr val="hlink"/>
                </a:solidFill>
              </a:rPr>
              <a:t>3 August 2008, second DH consultation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solidFill>
                  <a:schemeClr val="hlink"/>
                </a:solidFill>
              </a:rPr>
              <a:t>Statutory Regulation or alternative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solidFill>
                  <a:schemeClr val="hlink"/>
                </a:solidFill>
              </a:rPr>
              <a:t>Responses to second DH consultation (Not published until Feb 2011)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chemeClr val="hlink"/>
                </a:solidFill>
              </a:rPr>
              <a:t>Over 6600 responses, vast majority (85%) supporting SR, a small minority (15%) are against SR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chemeClr val="hlink"/>
                </a:solidFill>
              </a:rPr>
              <a:t>The opposition mainly from mainstream medicine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chemeClr val="hlink"/>
                </a:solidFill>
              </a:rPr>
              <a:t>Majority support HPC to regulate herbal medicine, acupuncture and TCM together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>
              <a:solidFill>
                <a:schemeClr val="hlink"/>
              </a:solidFill>
            </a:endParaRPr>
          </a:p>
        </p:txBody>
      </p:sp>
      <p:pic>
        <p:nvPicPr>
          <p:cNvPr id="43012" name="Picture 5" descr="department of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2619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hlink"/>
                </a:solidFill>
              </a:rPr>
              <a:t>7). Idea of non-SR regardless of majority response </a:t>
            </a:r>
            <a:r>
              <a:rPr lang="en-GB" altLang="en-US" sz="3200" dirty="0" smtClean="0">
                <a:solidFill>
                  <a:schemeClr val="hlink"/>
                </a:solidFill>
              </a:rPr>
              <a:t>(April </a:t>
            </a:r>
            <a:r>
              <a:rPr lang="en-GB" altLang="en-US" sz="3200" dirty="0" smtClean="0">
                <a:solidFill>
                  <a:schemeClr val="hlink"/>
                </a:solidFill>
              </a:rPr>
              <a:t>2010 – April 2012)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sz="half" idx="4294967295"/>
          </p:nvPr>
        </p:nvSpPr>
        <p:spPr>
          <a:xfrm>
            <a:off x="1116013" y="1905000"/>
            <a:ext cx="5688012" cy="411480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solidFill>
                  <a:schemeClr val="hlink"/>
                </a:solidFill>
              </a:rPr>
              <a:t>A standstill after second consultation</a:t>
            </a:r>
          </a:p>
          <a:p>
            <a:pPr eaLnBrk="1" hangingPunct="1"/>
            <a:r>
              <a:rPr lang="en-GB" altLang="en-US" sz="2400" smtClean="0">
                <a:solidFill>
                  <a:schemeClr val="hlink"/>
                </a:solidFill>
              </a:rPr>
              <a:t>Anti-CAM wave from mainstream medical and scientific groups</a:t>
            </a:r>
          </a:p>
          <a:p>
            <a:pPr eaLnBrk="1" hangingPunct="1"/>
            <a:r>
              <a:rPr lang="en-GB" altLang="en-US" sz="2400" smtClean="0">
                <a:solidFill>
                  <a:schemeClr val="hlink"/>
                </a:solidFill>
              </a:rPr>
              <a:t>On 1</a:t>
            </a:r>
            <a:r>
              <a:rPr lang="en-GB" altLang="en-US" sz="2400" baseline="30000" smtClean="0">
                <a:solidFill>
                  <a:schemeClr val="hlink"/>
                </a:solidFill>
              </a:rPr>
              <a:t>st</a:t>
            </a:r>
            <a:r>
              <a:rPr lang="en-GB" altLang="en-US" sz="2400" smtClean="0">
                <a:solidFill>
                  <a:schemeClr val="hlink"/>
                </a:solidFill>
              </a:rPr>
              <a:t> April 2010, DH abandoned SR with HPC, offering CNHC registration</a:t>
            </a:r>
          </a:p>
          <a:p>
            <a:pPr eaLnBrk="1" hangingPunct="1"/>
            <a:r>
              <a:rPr lang="en-GB" altLang="en-US" sz="2400" smtClean="0">
                <a:solidFill>
                  <a:schemeClr val="hlink"/>
                </a:solidFill>
              </a:rPr>
              <a:t>A U-turn from SR by the then government</a:t>
            </a:r>
          </a:p>
          <a:p>
            <a:pPr eaLnBrk="1" hangingPunct="1"/>
            <a:endParaRPr lang="en-GB" altLang="en-US" sz="2400" smtClean="0">
              <a:solidFill>
                <a:schemeClr val="hlink"/>
              </a:solidFill>
            </a:endParaRPr>
          </a:p>
        </p:txBody>
      </p:sp>
      <p:pic>
        <p:nvPicPr>
          <p:cNvPr id="44036" name="Picture 5" descr="Time+for+a+diplomatic+U-tu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3028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b="1" smtClean="0">
                <a:solidFill>
                  <a:schemeClr val="hlink"/>
                </a:solidFill>
              </a:rPr>
              <a:t>ATCM Lobby again and positive responses from key politicians</a:t>
            </a:r>
            <a:endParaRPr lang="en-GB" altLang="en-US" sz="3200" b="1" smtClean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87675" y="1844675"/>
            <a:ext cx="5688013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ATCM continues lobby to parliament candidates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Briefing letter to new government urging for SR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from Nick Clegg (now Deputy Prime Minster)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Andrew Lansley (now Health Secretary)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 Howe (then shadow health minister and Torry health spokesman, now DH minister)</a:t>
            </a:r>
          </a:p>
        </p:txBody>
      </p:sp>
      <p:pic>
        <p:nvPicPr>
          <p:cNvPr id="45060" name="Picture 6" descr="MC90044461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23463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635375" y="404813"/>
            <a:ext cx="5267325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C00000"/>
                </a:solidFill>
              </a:rPr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520" y="2168338"/>
            <a:ext cx="8568952" cy="4137025"/>
          </a:xfrm>
        </p:spPr>
        <p:txBody>
          <a:bodyPr/>
          <a:lstStyle/>
          <a:p>
            <a:pPr eaLnBrk="1" hangingPunct="1"/>
            <a:r>
              <a:rPr lang="en-GB" altLang="en-US" sz="2400" b="1" dirty="0" smtClean="0"/>
              <a:t>TCM in the UK</a:t>
            </a:r>
          </a:p>
          <a:p>
            <a:pPr eaLnBrk="1" hangingPunct="1"/>
            <a:r>
              <a:rPr lang="en-GB" altLang="en-US" sz="2400" b="1" dirty="0" smtClean="0"/>
              <a:t>TCM </a:t>
            </a:r>
            <a:r>
              <a:rPr lang="en-GB" altLang="en-US" sz="2400" b="1" dirty="0" smtClean="0"/>
              <a:t>regulation in the UK</a:t>
            </a:r>
          </a:p>
          <a:p>
            <a:pPr lvl="1" eaLnBrk="1" hangingPunct="1"/>
            <a:r>
              <a:rPr lang="en-GB" altLang="en-US" sz="2000" b="1" dirty="0" err="1" smtClean="0"/>
              <a:t>HoL</a:t>
            </a:r>
            <a:r>
              <a:rPr lang="en-GB" altLang="en-US" sz="2000" b="1" dirty="0" smtClean="0"/>
              <a:t> Report and two regulatory working groups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GB" altLang="en-US" sz="2000" b="1" dirty="0" smtClean="0"/>
              <a:t>			(2000-03)</a:t>
            </a:r>
          </a:p>
          <a:p>
            <a:pPr lvl="1" eaLnBrk="1" hangingPunct="1"/>
            <a:r>
              <a:rPr lang="en-GB" altLang="en-US" sz="2000" b="1" dirty="0" smtClean="0"/>
              <a:t>First DH Consultation (2004)</a:t>
            </a:r>
          </a:p>
          <a:p>
            <a:pPr lvl="1" eaLnBrk="1" hangingPunct="1"/>
            <a:r>
              <a:rPr lang="en-GB" altLang="en-US" sz="2000" b="1" dirty="0" smtClean="0"/>
              <a:t>From CAM Council to HPC (2005)</a:t>
            </a:r>
          </a:p>
          <a:p>
            <a:pPr lvl="1" eaLnBrk="1" hangingPunct="1"/>
            <a:r>
              <a:rPr lang="en-GB" altLang="en-US" sz="2000" b="1" dirty="0" smtClean="0"/>
              <a:t>Joint Steering Group (2006-07)</a:t>
            </a:r>
          </a:p>
          <a:p>
            <a:pPr lvl="1" eaLnBrk="1" hangingPunct="1"/>
            <a:r>
              <a:rPr lang="en-GB" altLang="en-US" sz="2000" b="1" dirty="0" smtClean="0"/>
              <a:t>Second DH Consultation (2008)</a:t>
            </a:r>
          </a:p>
          <a:p>
            <a:pPr lvl="1" eaLnBrk="1" hangingPunct="1"/>
            <a:r>
              <a:rPr lang="en-GB" altLang="en-US" sz="2000" b="1" dirty="0" smtClean="0"/>
              <a:t>DH Official Announcement on SR (Feb 2011)</a:t>
            </a:r>
          </a:p>
          <a:p>
            <a:pPr lvl="1" eaLnBrk="1" hangingPunct="1"/>
            <a:r>
              <a:rPr lang="en-GB" altLang="en-US" sz="2000" b="1" dirty="0" smtClean="0"/>
              <a:t>Change of idea by DH New Minister (Sept 2012)</a:t>
            </a:r>
          </a:p>
          <a:p>
            <a:pPr lvl="1" eaLnBrk="1" hangingPunct="1"/>
            <a:r>
              <a:rPr lang="en-GB" altLang="en-US" sz="2000" b="1" dirty="0" smtClean="0"/>
              <a:t>Third Round of Working Group &amp; Walker Report (Dec 2013 – Nov 2014)</a:t>
            </a:r>
          </a:p>
          <a:p>
            <a:pPr lvl="1" eaLnBrk="1" hangingPunct="1"/>
            <a:r>
              <a:rPr lang="en-GB" altLang="en-US" sz="2000" b="1" dirty="0" smtClean="0"/>
              <a:t>Under New Government &amp; Brexit: U-turn or Go-ahead with SR </a:t>
            </a:r>
            <a:endParaRPr lang="en-GB" altLang="en-US" sz="2000" b="1" dirty="0" smtClean="0"/>
          </a:p>
        </p:txBody>
      </p:sp>
      <p:pic>
        <p:nvPicPr>
          <p:cNvPr id="6148" name="Picture 5" descr="chinese_herbs_set_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5527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chinese%20herbal%20medic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27368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3"/>
          <p:cNvSpPr>
            <a:spLocks noGrp="1"/>
          </p:cNvSpPr>
          <p:nvPr>
            <p:ph sz="half" idx="4294967295"/>
          </p:nvPr>
        </p:nvSpPr>
        <p:spPr>
          <a:xfrm>
            <a:off x="1042988" y="1052513"/>
            <a:ext cx="5257800" cy="4967287"/>
          </a:xfrm>
        </p:spPr>
        <p:txBody>
          <a:bodyPr/>
          <a:lstStyle/>
          <a:p>
            <a:pPr eaLnBrk="1" hangingPunct="1"/>
            <a:endParaRPr lang="en-GB" altLang="en-US" sz="24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chemeClr val="hlink"/>
                </a:solidFill>
              </a:rPr>
              <a:t>On 16</a:t>
            </a:r>
            <a:r>
              <a:rPr lang="en-GB" altLang="en-US" baseline="30000" dirty="0" smtClean="0">
                <a:solidFill>
                  <a:schemeClr val="hlink"/>
                </a:solidFill>
              </a:rPr>
              <a:t>th</a:t>
            </a:r>
            <a:r>
              <a:rPr lang="en-GB" altLang="en-US" dirty="0" smtClean="0">
                <a:solidFill>
                  <a:schemeClr val="hlink"/>
                </a:solidFill>
              </a:rPr>
              <a:t> February 2011, DH announced SR for herbal medicine and TCM practitioners with HPC, starting from April 2012</a:t>
            </a:r>
          </a:p>
          <a:p>
            <a:pPr eaLnBrk="1" hangingPunct="1"/>
            <a:endParaRPr lang="en-GB" altLang="en-US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chemeClr val="hlink"/>
                </a:solidFill>
              </a:rPr>
              <a:t>We welcome government’s new decision</a:t>
            </a:r>
          </a:p>
        </p:txBody>
      </p:sp>
      <p:pic>
        <p:nvPicPr>
          <p:cNvPr id="46083" name="Picture 3" descr="MP9004403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251618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hlink"/>
                </a:solidFill>
              </a:rPr>
              <a:t>However….</a:t>
            </a:r>
            <a:endParaRPr lang="en-GB" altLang="en-US" b="1" dirty="0" smtClean="0">
              <a:solidFill>
                <a:schemeClr val="hlink"/>
              </a:solidFill>
            </a:endParaRPr>
          </a:p>
        </p:txBody>
      </p:sp>
      <p:sp>
        <p:nvSpPr>
          <p:cNvPr id="47107" name="Content Placeholder 3"/>
          <p:cNvSpPr>
            <a:spLocks noGrp="1"/>
          </p:cNvSpPr>
          <p:nvPr>
            <p:ph sz="half" idx="4294967295"/>
          </p:nvPr>
        </p:nvSpPr>
        <p:spPr>
          <a:xfrm>
            <a:off x="468313" y="1341438"/>
            <a:ext cx="8218487" cy="4967287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solidFill>
                  <a:schemeClr val="hlink"/>
                </a:solidFill>
              </a:rPr>
              <a:t>Final goal for </a:t>
            </a:r>
            <a:r>
              <a:rPr lang="en-GB" altLang="en-US" sz="2400" dirty="0" smtClean="0">
                <a:solidFill>
                  <a:schemeClr val="hlink"/>
                </a:solidFill>
              </a:rPr>
              <a:t>15 years</a:t>
            </a:r>
            <a:r>
              <a:rPr lang="en-GB" altLang="en-US" sz="2400" dirty="0">
                <a:solidFill>
                  <a:schemeClr val="hlink"/>
                </a:solidFill>
              </a:rPr>
              <a:t> </a:t>
            </a:r>
            <a:r>
              <a:rPr lang="en-GB" altLang="en-US" sz="2400" dirty="0" smtClean="0">
                <a:solidFill>
                  <a:schemeClr val="hlink"/>
                </a:solidFill>
              </a:rPr>
              <a:t>not achieved yet</a:t>
            </a:r>
          </a:p>
          <a:p>
            <a:pPr eaLnBrk="1" hangingPunct="1"/>
            <a:r>
              <a:rPr lang="en-GB" altLang="en-US" sz="2400" dirty="0" smtClean="0">
                <a:solidFill>
                  <a:schemeClr val="hlink"/>
                </a:solidFill>
              </a:rPr>
              <a:t>New DH minister in Sept 2012, change of idea</a:t>
            </a:r>
            <a:endParaRPr lang="en-GB" altLang="en-US" sz="24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hlink"/>
                </a:solidFill>
              </a:rPr>
              <a:t>No clue there will be a final U-turn or Go-ahead</a:t>
            </a:r>
            <a:endParaRPr lang="en-GB" altLang="en-US" sz="24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hlink"/>
                </a:solidFill>
              </a:rPr>
              <a:t>Question on accountability and efficiency of UK government</a:t>
            </a:r>
            <a:endParaRPr lang="en-GB" altLang="en-US" sz="2400" dirty="0" smtClean="0">
              <a:solidFill>
                <a:schemeClr val="hlink"/>
              </a:solidFill>
            </a:endParaRPr>
          </a:p>
          <a:p>
            <a:pPr eaLnBrk="1" hangingPunct="1"/>
            <a:endParaRPr lang="en-GB" altLang="en-US" sz="2800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GB" altLang="en-US" sz="2800" b="1" dirty="0" smtClean="0">
                <a:solidFill>
                  <a:schemeClr val="hlink"/>
                </a:solidFill>
              </a:rPr>
              <a:t>TCM Regulation in the UK has gone through </a:t>
            </a:r>
            <a:r>
              <a:rPr lang="en-GB" altLang="en-US" sz="2800" b="1" dirty="0" smtClean="0">
                <a:solidFill>
                  <a:schemeClr val="hlink"/>
                </a:solidFill>
              </a:rPr>
              <a:t>15 </a:t>
            </a:r>
            <a:r>
              <a:rPr lang="en-GB" altLang="en-US" sz="2800" b="1" dirty="0" smtClean="0">
                <a:solidFill>
                  <a:schemeClr val="hlink"/>
                </a:solidFill>
              </a:rPr>
              <a:t>years, still </a:t>
            </a:r>
            <a:r>
              <a:rPr lang="en-GB" altLang="en-US" sz="2800" b="1" dirty="0" smtClean="0">
                <a:solidFill>
                  <a:schemeClr val="hlink"/>
                </a:solidFill>
              </a:rPr>
              <a:t>no </a:t>
            </a:r>
            <a:r>
              <a:rPr lang="en-GB" altLang="en-US" sz="2800" b="1" dirty="0" smtClean="0">
                <a:solidFill>
                  <a:schemeClr val="hlink"/>
                </a:solidFill>
              </a:rPr>
              <a:t>outcome</a:t>
            </a:r>
          </a:p>
          <a:p>
            <a:pPr lvl="1" eaLnBrk="1" hangingPunct="1"/>
            <a:r>
              <a:rPr lang="en-GB" altLang="en-US" sz="2400" dirty="0" smtClean="0">
                <a:solidFill>
                  <a:schemeClr val="hlink"/>
                </a:solidFill>
              </a:rPr>
              <a:t>Work together to achieve the best outcome of TCM regulation</a:t>
            </a:r>
          </a:p>
          <a:p>
            <a:pPr lvl="1" eaLnBrk="1" hangingPunct="1"/>
            <a:r>
              <a:rPr lang="en-GB" altLang="en-US" sz="2400" dirty="0" smtClean="0">
                <a:solidFill>
                  <a:schemeClr val="hlink"/>
                </a:solidFill>
              </a:rPr>
              <a:t>Promote the development of TCM in the UK and in the world</a:t>
            </a:r>
          </a:p>
          <a:p>
            <a:pPr lvl="1" eaLnBrk="1" hangingPunct="1"/>
            <a:r>
              <a:rPr lang="en-GB" altLang="en-US" sz="2400" dirty="0" smtClean="0">
                <a:solidFill>
                  <a:schemeClr val="hlink"/>
                </a:solidFill>
              </a:rPr>
              <a:t>Amplify TCM’s role in healthcare</a:t>
            </a:r>
          </a:p>
        </p:txBody>
      </p:sp>
      <p:pic>
        <p:nvPicPr>
          <p:cNvPr id="47108" name="Picture 4" descr="MC9003013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07025"/>
            <a:ext cx="18097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1947863" y="2527300"/>
            <a:ext cx="9826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>
              <a:cs typeface="Arial" pitchFamily="34" charset="0"/>
            </a:endParaRPr>
          </a:p>
        </p:txBody>
      </p:sp>
      <p:sp>
        <p:nvSpPr>
          <p:cNvPr id="48131" name="Rectangle 10"/>
          <p:cNvSpPr>
            <a:spLocks noChangeArrowheads="1"/>
          </p:cNvSpPr>
          <p:nvPr/>
        </p:nvSpPr>
        <p:spPr bwMode="auto">
          <a:xfrm>
            <a:off x="1947863" y="2527300"/>
            <a:ext cx="1714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>
              <a:cs typeface="Arial" pitchFamily="34" charset="0"/>
            </a:endParaRPr>
          </a:p>
        </p:txBody>
      </p:sp>
      <p:sp>
        <p:nvSpPr>
          <p:cNvPr id="48132" name="Rectangle 12"/>
          <p:cNvSpPr>
            <a:spLocks noChangeArrowheads="1"/>
          </p:cNvSpPr>
          <p:nvPr/>
        </p:nvSpPr>
        <p:spPr bwMode="auto">
          <a:xfrm>
            <a:off x="1947863" y="2527300"/>
            <a:ext cx="14779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>
              <a:cs typeface="Arial" pitchFamily="34" charset="0"/>
            </a:endParaRPr>
          </a:p>
        </p:txBody>
      </p:sp>
      <p:graphicFrame>
        <p:nvGraphicFramePr>
          <p:cNvPr id="23659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71222"/>
              </p:ext>
            </p:extLst>
          </p:nvPr>
        </p:nvGraphicFramePr>
        <p:xfrm>
          <a:off x="250825" y="2492375"/>
          <a:ext cx="8642351" cy="2956560"/>
        </p:xfrm>
        <a:graphic>
          <a:graphicData uri="http://schemas.openxmlformats.org/drawingml/2006/table">
            <a:tbl>
              <a:tblPr/>
              <a:tblGrid>
                <a:gridCol w="1357361"/>
                <a:gridCol w="1301414"/>
                <a:gridCol w="1571821"/>
                <a:gridCol w="1630431"/>
                <a:gridCol w="1390662"/>
                <a:gridCol w="1390662"/>
              </a:tblGrid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HMRWG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ARWG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GB" altLang="zh-C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st</a:t>
                      </a:r>
                      <a:r>
                        <a:rPr kumimoji="0" lang="en-GB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 consultation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Joint Steering 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GB" altLang="zh-CN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nd</a:t>
                      </a:r>
                      <a:r>
                        <a:rPr kumimoji="0" lang="en-GB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 Consultation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Opposition from mainstream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DH change mind</a:t>
                      </a:r>
                      <a:endParaRPr kumimoji="0" lang="zh-CN" alt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Majority support DH re-offer SR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Third Round of working group, Walker Report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Herbal Medicine</a:t>
                      </a:r>
                      <a:endParaRPr kumimoji="0" lang="en-GB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CAM Council</a:t>
                      </a:r>
                      <a:endParaRPr kumimoji="0" lang="zh-CN" alt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HPC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(Health Professions Council)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B0B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CNHC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(Complementary and Natural Healthcare Council)</a:t>
                      </a:r>
                      <a:r>
                        <a:rPr kumimoji="0" lang="en-GB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HPC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Again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(From April 2012)</a:t>
                      </a:r>
                      <a:endParaRPr kumimoji="0" lang="zh-CN" alt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????</a:t>
                      </a:r>
                      <a:endParaRPr kumimoji="0" lang="zh-CN" alt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Acupuncture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No space for TCM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TCM</a:t>
                      </a:r>
                      <a:r>
                        <a:rPr kumimoji="0" lang="en-GB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 Accepted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Statutory Regulation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Non-statutory Regulation 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Back to Statutory Regulation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U-turn or Go-ahead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1" name="Line 396"/>
          <p:cNvSpPr>
            <a:spLocks noChangeShapeType="1"/>
          </p:cNvSpPr>
          <p:nvPr/>
        </p:nvSpPr>
        <p:spPr bwMode="auto">
          <a:xfrm>
            <a:off x="1619672" y="1374775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62" name="Line 397"/>
          <p:cNvSpPr>
            <a:spLocks noChangeShapeType="1"/>
          </p:cNvSpPr>
          <p:nvPr/>
        </p:nvSpPr>
        <p:spPr bwMode="auto">
          <a:xfrm>
            <a:off x="2930525" y="1825531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63" name="Line 398"/>
          <p:cNvSpPr>
            <a:spLocks noChangeShapeType="1"/>
          </p:cNvSpPr>
          <p:nvPr/>
        </p:nvSpPr>
        <p:spPr bwMode="auto">
          <a:xfrm>
            <a:off x="6156176" y="2060575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64" name="Text Box 399"/>
          <p:cNvSpPr txBox="1">
            <a:spLocks noChangeArrowheads="1"/>
          </p:cNvSpPr>
          <p:nvPr/>
        </p:nvSpPr>
        <p:spPr bwMode="auto">
          <a:xfrm>
            <a:off x="1116638" y="84296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dirty="0">
                <a:cs typeface="Arial" pitchFamily="34" charset="0"/>
              </a:rPr>
              <a:t>March 2004</a:t>
            </a:r>
            <a:endParaRPr lang="en-US" altLang="zh-CN" dirty="0">
              <a:cs typeface="Arial" pitchFamily="34" charset="0"/>
            </a:endParaRPr>
          </a:p>
        </p:txBody>
      </p:sp>
      <p:sp>
        <p:nvSpPr>
          <p:cNvPr id="48165" name="Text Box 400"/>
          <p:cNvSpPr txBox="1">
            <a:spLocks noChangeArrowheads="1"/>
          </p:cNvSpPr>
          <p:nvPr/>
        </p:nvSpPr>
        <p:spPr bwMode="auto">
          <a:xfrm>
            <a:off x="2477836" y="1106301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dirty="0">
                <a:cs typeface="Arial" pitchFamily="34" charset="0"/>
              </a:rPr>
              <a:t>June 2006</a:t>
            </a:r>
            <a:endParaRPr lang="en-US" altLang="zh-CN" dirty="0">
              <a:cs typeface="Arial" pitchFamily="34" charset="0"/>
            </a:endParaRPr>
          </a:p>
        </p:txBody>
      </p:sp>
      <p:sp>
        <p:nvSpPr>
          <p:cNvPr id="48166" name="Text Box 401"/>
          <p:cNvSpPr txBox="1">
            <a:spLocks noChangeArrowheads="1"/>
          </p:cNvSpPr>
          <p:nvPr/>
        </p:nvSpPr>
        <p:spPr bwMode="auto">
          <a:xfrm>
            <a:off x="5544194" y="1300465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dirty="0">
                <a:cs typeface="Arial" pitchFamily="34" charset="0"/>
              </a:rPr>
              <a:t>February 2011</a:t>
            </a:r>
            <a:endParaRPr lang="en-US" altLang="zh-CN" dirty="0">
              <a:cs typeface="Arial" pitchFamily="34" charset="0"/>
            </a:endParaRPr>
          </a:p>
        </p:txBody>
      </p:sp>
      <p:sp>
        <p:nvSpPr>
          <p:cNvPr id="48167" name="Line 398"/>
          <p:cNvSpPr>
            <a:spLocks noChangeShapeType="1"/>
          </p:cNvSpPr>
          <p:nvPr/>
        </p:nvSpPr>
        <p:spPr bwMode="auto">
          <a:xfrm>
            <a:off x="4499992" y="2133600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68" name="Text Box 401"/>
          <p:cNvSpPr txBox="1">
            <a:spLocks noChangeArrowheads="1"/>
          </p:cNvSpPr>
          <p:nvPr/>
        </p:nvSpPr>
        <p:spPr bwMode="auto">
          <a:xfrm>
            <a:off x="3888011" y="1667668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dirty="0">
                <a:cs typeface="Arial" pitchFamily="34" charset="0"/>
              </a:rPr>
              <a:t>April 2010</a:t>
            </a:r>
            <a:endParaRPr lang="en-US" altLang="zh-CN" dirty="0">
              <a:cs typeface="Arial" pitchFamily="34" charset="0"/>
            </a:endParaRPr>
          </a:p>
        </p:txBody>
      </p:sp>
      <p:sp>
        <p:nvSpPr>
          <p:cNvPr id="48169" name="Line 396"/>
          <p:cNvSpPr>
            <a:spLocks noChangeShapeType="1"/>
          </p:cNvSpPr>
          <p:nvPr/>
        </p:nvSpPr>
        <p:spPr bwMode="auto">
          <a:xfrm>
            <a:off x="250825" y="2060575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70" name="Text Box 399"/>
          <p:cNvSpPr txBox="1">
            <a:spLocks noChangeArrowheads="1"/>
          </p:cNvSpPr>
          <p:nvPr/>
        </p:nvSpPr>
        <p:spPr bwMode="auto">
          <a:xfrm>
            <a:off x="0" y="148431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>
                <a:cs typeface="Arial" pitchFamily="34" charset="0"/>
              </a:rPr>
              <a:t>Nov 2000</a:t>
            </a:r>
            <a:endParaRPr lang="en-US" altLang="zh-CN">
              <a:cs typeface="Arial" pitchFamily="34" charset="0"/>
            </a:endParaRPr>
          </a:p>
        </p:txBody>
      </p:sp>
      <p:sp>
        <p:nvSpPr>
          <p:cNvPr id="48171" name="Line 398"/>
          <p:cNvSpPr>
            <a:spLocks noChangeShapeType="1"/>
          </p:cNvSpPr>
          <p:nvPr/>
        </p:nvSpPr>
        <p:spPr bwMode="auto">
          <a:xfrm>
            <a:off x="7524328" y="1747651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72" name="Text Box 401"/>
          <p:cNvSpPr txBox="1">
            <a:spLocks noChangeArrowheads="1"/>
          </p:cNvSpPr>
          <p:nvPr/>
        </p:nvSpPr>
        <p:spPr bwMode="auto">
          <a:xfrm>
            <a:off x="7089962" y="882838"/>
            <a:ext cx="9715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dirty="0" smtClean="0">
                <a:cs typeface="Arial" pitchFamily="34" charset="0"/>
              </a:rPr>
              <a:t>Sept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zh-CN" dirty="0" smtClean="0">
                <a:cs typeface="Arial" pitchFamily="34" charset="0"/>
              </a:rPr>
              <a:t>2012</a:t>
            </a:r>
            <a:endParaRPr lang="en-US" altLang="zh-CN" dirty="0">
              <a:cs typeface="Arial" pitchFamily="34" charset="0"/>
            </a:endParaRPr>
          </a:p>
        </p:txBody>
      </p:sp>
      <p:sp>
        <p:nvSpPr>
          <p:cNvPr id="48173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2195513" y="274638"/>
            <a:ext cx="4321175" cy="850900"/>
          </a:xfrm>
        </p:spPr>
        <p:txBody>
          <a:bodyPr/>
          <a:lstStyle/>
          <a:p>
            <a:pPr eaLnBrk="1" hangingPunct="1"/>
            <a:r>
              <a:rPr lang="en-GB" altLang="en-US" sz="2800" b="1" dirty="0" smtClean="0"/>
              <a:t>15 </a:t>
            </a:r>
            <a:r>
              <a:rPr lang="en-GB" altLang="en-US" sz="2800" b="1" dirty="0" smtClean="0"/>
              <a:t>Years Overview </a:t>
            </a:r>
            <a:endParaRPr lang="zh-CN" altLang="en-GB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ATCM’s New Lobby to the New Government after Brexit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GB" dirty="0" smtClean="0"/>
              <a:t>ATCM Letter to Prime Minister Theresa May</a:t>
            </a:r>
          </a:p>
          <a:p>
            <a:r>
              <a:rPr lang="en-GB" dirty="0" smtClean="0"/>
              <a:t>ATCM letter to DH Secretary Jeremy Hunt</a:t>
            </a:r>
          </a:p>
          <a:p>
            <a:pPr lvl="1"/>
            <a:r>
              <a:rPr lang="en-GB" dirty="0" smtClean="0"/>
              <a:t>To urge for Statutory Regulation once again</a:t>
            </a:r>
          </a:p>
          <a:p>
            <a:pPr lvl="1"/>
            <a:r>
              <a:rPr lang="en-GB" dirty="0" smtClean="0"/>
              <a:t>(August 2016)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Responses received from 10 Downing Street and DH</a:t>
            </a:r>
          </a:p>
          <a:p>
            <a:pPr marL="457200" lvl="1" indent="0">
              <a:buNone/>
            </a:pPr>
            <a:r>
              <a:rPr lang="en-GB" dirty="0" smtClean="0"/>
              <a:t>No Promise given.</a:t>
            </a:r>
          </a:p>
        </p:txBody>
      </p:sp>
    </p:spTree>
    <p:extLst>
      <p:ext uri="{BB962C8B-B14F-4D97-AF65-F5344CB8AC3E}">
        <p14:creationId xmlns:p14="http://schemas.microsoft.com/office/powerpoint/2010/main" val="1701561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0650" y="2967335"/>
            <a:ext cx="4262705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9" y="908050"/>
            <a:ext cx="5256708" cy="1584846"/>
          </a:xfrm>
        </p:spPr>
        <p:txBody>
          <a:bodyPr/>
          <a:lstStyle/>
          <a:p>
            <a:pPr eaLnBrk="1" hangingPunct="1"/>
            <a:r>
              <a:rPr lang="en-US" altLang="zh-CN" sz="5400" b="1" dirty="0">
                <a:solidFill>
                  <a:srgbClr val="000099"/>
                </a:solidFill>
              </a:rPr>
              <a:t>1</a:t>
            </a:r>
            <a:r>
              <a:rPr lang="en-US" altLang="zh-CN" sz="5400" b="1" dirty="0" smtClean="0">
                <a:solidFill>
                  <a:srgbClr val="000099"/>
                </a:solidFill>
              </a:rPr>
              <a:t>. </a:t>
            </a:r>
            <a:r>
              <a:rPr lang="en-US" altLang="zh-CN" sz="5400" b="1" dirty="0" smtClean="0">
                <a:solidFill>
                  <a:srgbClr val="000099"/>
                </a:solidFill>
              </a:rPr>
              <a:t>TCM</a:t>
            </a:r>
            <a:r>
              <a:rPr lang="en-GB" altLang="zh-CN" sz="5400" b="1" dirty="0" smtClean="0">
                <a:solidFill>
                  <a:srgbClr val="000099"/>
                </a:solidFill>
              </a:rPr>
              <a:t> in the UK</a:t>
            </a:r>
            <a:endParaRPr lang="zh-CN" altLang="en-US" sz="5400" b="1" dirty="0" smtClean="0">
              <a:solidFill>
                <a:srgbClr val="000099"/>
              </a:solidFill>
            </a:endParaRPr>
          </a:p>
        </p:txBody>
      </p:sp>
      <p:pic>
        <p:nvPicPr>
          <p:cNvPr id="20484" name="Picture 5" descr="http://www.chinese-clinic.co.uk/Pictures/Clin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94" y="548680"/>
            <a:ext cx="401654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ur Clinic in Shepherds Bu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363"/>
            <a:ext cx="3024336" cy="402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hinese medicine clini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45" y="3441305"/>
            <a:ext cx="4516206" cy="33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51520" y="1536579"/>
            <a:ext cx="6624638" cy="44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zh-CN" sz="2800" b="1" dirty="0" smtClean="0">
                <a:solidFill>
                  <a:srgbClr val="000099"/>
                </a:solidFill>
              </a:rPr>
              <a:t>Rapid growth since early 1990s.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2800" b="1" dirty="0" smtClean="0">
                <a:solidFill>
                  <a:srgbClr val="000099"/>
                </a:solidFill>
              </a:rPr>
              <a:t>Largest TCM profession in Europe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2800" b="1" dirty="0" err="1" smtClean="0">
                <a:solidFill>
                  <a:srgbClr val="000099"/>
                </a:solidFill>
              </a:rPr>
              <a:t>Approx</a:t>
            </a:r>
            <a:r>
              <a:rPr lang="en-GB" altLang="zh-CN" sz="2800" b="1" dirty="0" smtClean="0">
                <a:solidFill>
                  <a:srgbClr val="000099"/>
                </a:solidFill>
              </a:rPr>
              <a:t> 2500 TCM practitioners- Chinese and British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2800" b="1" dirty="0" smtClean="0">
                <a:solidFill>
                  <a:srgbClr val="000099"/>
                </a:solidFill>
              </a:rPr>
              <a:t>In addition, over 4000 traditional acupuncturists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2800" b="1" dirty="0" smtClean="0">
                <a:solidFill>
                  <a:srgbClr val="000099"/>
                </a:solidFill>
              </a:rPr>
              <a:t>Increasingly accepted by UK public in last 20 years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zh-CN" sz="2800" b="1" dirty="0" smtClean="0">
                <a:solidFill>
                  <a:srgbClr val="000099"/>
                </a:solidFill>
              </a:rPr>
              <a:t>Second largest profession of UK Chinese community</a:t>
            </a:r>
          </a:p>
          <a:p>
            <a:pPr eaLnBrk="1" hangingPunct="1">
              <a:lnSpc>
                <a:spcPct val="90000"/>
              </a:lnSpc>
            </a:pPr>
            <a:endParaRPr lang="en-GB" altLang="zh-TW" sz="2800" dirty="0" smtClean="0"/>
          </a:p>
        </p:txBody>
      </p:sp>
      <p:pic>
        <p:nvPicPr>
          <p:cNvPr id="3" name="Picture 6" descr="Image result for chinese medicine clin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5317"/>
            <a:ext cx="3347864" cy="25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0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Problems troubling TCM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Lack of statutory regulation, self regulation often powerless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Anyone can claim to be a TCM practitioner and practise legally!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Unqualified or under-qualified “ practitioners” – a great risk to the safety of the public.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Negative incidents happen from time to time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Aristolochia crisis (1999-2001)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Old Bailey case February 2010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Some TCM businesses pursuing commercial interest without professional ethics 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1340768"/>
            <a:ext cx="8316416" cy="1643062"/>
          </a:xfrm>
        </p:spPr>
        <p:txBody>
          <a:bodyPr/>
          <a:lstStyle/>
          <a:p>
            <a:pPr eaLnBrk="1" hangingPunct="1"/>
            <a:r>
              <a:rPr lang="en-GB" altLang="zh-CN" sz="3600" b="1" dirty="0" smtClean="0">
                <a:solidFill>
                  <a:srgbClr val="C00000"/>
                </a:solidFill>
              </a:rPr>
              <a:t>About </a:t>
            </a:r>
            <a:r>
              <a:rPr lang="en-GB" altLang="zh-CN" sz="3600" b="1" dirty="0" smtClean="0">
                <a:solidFill>
                  <a:srgbClr val="C00000"/>
                </a:solidFill>
              </a:rPr>
              <a:t>ATCM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　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/>
            </a:r>
            <a:br>
              <a:rPr lang="en-US" altLang="zh-CN" sz="3600" b="1" dirty="0" smtClean="0">
                <a:solidFill>
                  <a:srgbClr val="C00000"/>
                </a:solidFill>
              </a:rPr>
            </a:br>
            <a:r>
              <a:rPr lang="en-US" altLang="zh-CN" sz="2800" b="1" dirty="0" smtClean="0">
                <a:solidFill>
                  <a:srgbClr val="C00000"/>
                </a:solidFill>
              </a:rPr>
              <a:t>The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Association of Traditional Chinese Medicine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and Acupuncture UK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/>
            </a:r>
            <a:br>
              <a:rPr lang="en-US" altLang="zh-CN" sz="3200" b="1" dirty="0" smtClean="0">
                <a:solidFill>
                  <a:srgbClr val="C00000"/>
                </a:solidFill>
              </a:rPr>
            </a:br>
            <a:r>
              <a:rPr lang="en-GB" altLang="zh-CN" sz="2200" b="1" dirty="0" smtClean="0">
                <a:solidFill>
                  <a:srgbClr val="C00000"/>
                </a:solidFill>
                <a:hlinkClick r:id="rId3"/>
              </a:rPr>
              <a:t>www.atcm.co.uk</a:t>
            </a:r>
            <a:r>
              <a:rPr lang="en-GB" altLang="zh-CN" sz="2200" b="1" dirty="0" smtClean="0">
                <a:solidFill>
                  <a:srgbClr val="C00000"/>
                </a:solidFill>
              </a:rPr>
              <a:t>       </a:t>
            </a:r>
            <a:r>
              <a:rPr lang="en-GB" altLang="zh-CN" sz="2200" b="1" dirty="0" smtClean="0">
                <a:solidFill>
                  <a:srgbClr val="C00000"/>
                </a:solidFill>
                <a:hlinkClick r:id="rId4"/>
              </a:rPr>
              <a:t>info@atcm.co.uk</a:t>
            </a:r>
            <a:r>
              <a:rPr lang="en-GB" altLang="zh-CN" sz="2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3779838" y="3068638"/>
            <a:ext cx="5364162" cy="3300412"/>
          </a:xfrm>
        </p:spPr>
        <p:txBody>
          <a:bodyPr/>
          <a:lstStyle/>
          <a:p>
            <a:pPr eaLnBrk="1" hangingPunct="1"/>
            <a:r>
              <a:rPr lang="en-GB" altLang="zh-CN" sz="2400" b="1" dirty="0" smtClean="0">
                <a:solidFill>
                  <a:srgbClr val="C00000"/>
                </a:solidFill>
              </a:rPr>
              <a:t>Founded in 1994</a:t>
            </a:r>
          </a:p>
          <a:p>
            <a:pPr eaLnBrk="1" hangingPunct="1"/>
            <a:r>
              <a:rPr lang="en-GB" altLang="zh-CN" sz="2400" b="1" dirty="0" smtClean="0">
                <a:solidFill>
                  <a:srgbClr val="C00000"/>
                </a:solidFill>
              </a:rPr>
              <a:t>Over 700 members</a:t>
            </a:r>
          </a:p>
          <a:p>
            <a:pPr eaLnBrk="1" hangingPunct="1"/>
            <a:r>
              <a:rPr lang="en-GB" altLang="zh-CN" sz="2400" b="1" dirty="0" smtClean="0">
                <a:solidFill>
                  <a:srgbClr val="C00000"/>
                </a:solidFill>
              </a:rPr>
              <a:t>Largest TCM organisation in the UK</a:t>
            </a:r>
          </a:p>
          <a:p>
            <a:pPr eaLnBrk="1" hangingPunct="1"/>
            <a:r>
              <a:rPr lang="en-GB" altLang="zh-CN" sz="2400" b="1" dirty="0" smtClean="0">
                <a:solidFill>
                  <a:srgbClr val="C00000"/>
                </a:solidFill>
              </a:rPr>
              <a:t>BSc degree qualification or equivalent </a:t>
            </a:r>
          </a:p>
          <a:p>
            <a:pPr eaLnBrk="1" hangingPunct="1"/>
            <a:r>
              <a:rPr lang="en-GB" altLang="zh-CN" sz="2400" b="1" dirty="0" smtClean="0">
                <a:solidFill>
                  <a:srgbClr val="C00000"/>
                </a:solidFill>
              </a:rPr>
              <a:t>Similar standards as TCM doctors in China</a:t>
            </a:r>
          </a:p>
          <a:p>
            <a:pPr eaLnBrk="1" hangingPunct="1"/>
            <a:r>
              <a:rPr lang="en-GB" altLang="zh-CN" sz="2400" b="1" dirty="0" smtClean="0">
                <a:solidFill>
                  <a:srgbClr val="C00000"/>
                </a:solidFill>
              </a:rPr>
              <a:t>Key speaker to UK government on statutory </a:t>
            </a:r>
            <a:r>
              <a:rPr lang="en-GB" altLang="zh-CN" sz="2400" b="1" dirty="0" smtClean="0">
                <a:solidFill>
                  <a:srgbClr val="C00000"/>
                </a:solidFill>
              </a:rPr>
              <a:t>regulation for TCM</a:t>
            </a:r>
            <a:endParaRPr lang="en-GB" altLang="zh-CN" sz="2400" b="1" dirty="0" smtClean="0">
              <a:solidFill>
                <a:srgbClr val="C00000"/>
              </a:solidFill>
            </a:endParaRPr>
          </a:p>
          <a:p>
            <a:pPr eaLnBrk="1" hangingPunct="1"/>
            <a:endParaRPr lang="zh-CN" altLang="en-GB" sz="2400" b="1" dirty="0" smtClean="0"/>
          </a:p>
        </p:txBody>
      </p:sp>
      <p:pic>
        <p:nvPicPr>
          <p:cNvPr id="22533" name="Picture 4" descr="confere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36718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6" name="Picture 5" descr="ATCM New Logo 2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6985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88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6265863" cy="1470025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chemeClr val="hlink"/>
                </a:solidFill>
              </a:rPr>
              <a:t>2</a:t>
            </a:r>
            <a:r>
              <a:rPr lang="en-GB" altLang="en-US" sz="4000" b="1" dirty="0" smtClean="0">
                <a:solidFill>
                  <a:schemeClr val="hlink"/>
                </a:solidFill>
              </a:rPr>
              <a:t>. TCM </a:t>
            </a:r>
            <a:r>
              <a:rPr lang="en-GB" altLang="en-US" sz="4000" b="1" dirty="0" smtClean="0">
                <a:solidFill>
                  <a:schemeClr val="hlink"/>
                </a:solidFill>
              </a:rPr>
              <a:t>regulation in the UK</a:t>
            </a:r>
            <a:endParaRPr lang="en-US" altLang="en-US" sz="4000" b="1" dirty="0" smtClean="0">
              <a:solidFill>
                <a:schemeClr val="hlink"/>
              </a:solidFill>
            </a:endParaRPr>
          </a:p>
        </p:txBody>
      </p:sp>
      <p:sp>
        <p:nvSpPr>
          <p:cNvPr id="24579" name="Rectangle 5"/>
          <p:cNvSpPr>
            <a:spLocks noGrp="1"/>
          </p:cNvSpPr>
          <p:nvPr>
            <p:ph type="subTitle" idx="4294967295"/>
          </p:nvPr>
        </p:nvSpPr>
        <p:spPr>
          <a:xfrm>
            <a:off x="279908" y="1844824"/>
            <a:ext cx="5084180" cy="360040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House of Lords Report (2000)</a:t>
            </a:r>
            <a:endParaRPr lang="en-GB" altLang="en-US" sz="1800" b="1" dirty="0" smtClean="0">
              <a:solidFill>
                <a:srgbClr val="006600"/>
              </a:solidFill>
            </a:endParaRP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Two regulatory working groups (</a:t>
            </a:r>
            <a:r>
              <a:rPr lang="en-GB" altLang="en-US" sz="1800" b="1" dirty="0" smtClean="0">
                <a:solidFill>
                  <a:srgbClr val="006600"/>
                </a:solidFill>
              </a:rPr>
              <a:t>2002-03</a:t>
            </a:r>
            <a:r>
              <a:rPr lang="en-GB" altLang="en-US" sz="1800" b="1" dirty="0" smtClean="0">
                <a:solidFill>
                  <a:srgbClr val="006600"/>
                </a:solidFill>
              </a:rPr>
              <a:t>)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First DH Consultation (2004)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From CAM Council to HPC (2005)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Joint Steering Group (2006-07)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Second DH Consultation (2008)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Official Announcement by DH (Feb 2011)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Standstill since Sept 2012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Third round of working group by DH (12/2013-11/2014)</a:t>
            </a:r>
          </a:p>
          <a:p>
            <a:pPr marL="857250" lvl="2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Walker Report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en-GB" altLang="en-US" sz="1800" b="1" dirty="0" smtClean="0">
                <a:solidFill>
                  <a:srgbClr val="006600"/>
                </a:solidFill>
              </a:rPr>
              <a:t>U-turn or Going ahead?</a:t>
            </a:r>
          </a:p>
          <a:p>
            <a:pPr marL="457200" lvl="1" indent="0" eaLnBrk="1" hangingPunct="1">
              <a:lnSpc>
                <a:spcPct val="80000"/>
              </a:lnSpc>
            </a:pPr>
            <a:endParaRPr lang="en-GB" altLang="en-US" sz="2400" b="1" dirty="0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en-US" sz="2400" b="1" dirty="0" smtClean="0">
              <a:solidFill>
                <a:srgbClr val="006600"/>
              </a:solidFill>
            </a:endParaRPr>
          </a:p>
        </p:txBody>
      </p:sp>
      <p:pic>
        <p:nvPicPr>
          <p:cNvPr id="24580" name="Picture 5" descr="%E4%B8%AD%E8%A5%BF%E9%86%AB%E7%B5%90%E5%90%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1073"/>
            <a:ext cx="4141602" cy="253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03375"/>
            <a:ext cx="8496300" cy="5254625"/>
          </a:xfrm>
        </p:spPr>
        <p:txBody>
          <a:bodyPr/>
          <a:lstStyle/>
          <a:p>
            <a:pPr eaLnBrk="1" hangingPunct="1"/>
            <a:r>
              <a:rPr lang="en-GB" altLang="zh-CN" sz="2000" b="1" dirty="0" smtClean="0">
                <a:solidFill>
                  <a:schemeClr val="hlink"/>
                </a:solidFill>
              </a:rPr>
              <a:t>Year 2000----House of Lords report on Complementary and Alternative Medicine</a:t>
            </a:r>
          </a:p>
          <a:p>
            <a:pPr eaLnBrk="1" hangingPunct="1"/>
            <a:r>
              <a:rPr lang="en-GB" altLang="zh-CN" sz="2000" b="1" dirty="0" smtClean="0">
                <a:solidFill>
                  <a:schemeClr val="hlink"/>
                </a:solidFill>
              </a:rPr>
              <a:t>Year 2002----The government set up two regulatory working groups for herbal medicine and acupuncture</a:t>
            </a:r>
          </a:p>
          <a:p>
            <a:pPr eaLnBrk="1" hangingPunct="1"/>
            <a:r>
              <a:rPr lang="en-GB" altLang="zh-CN" sz="2000" b="1" dirty="0" smtClean="0">
                <a:solidFill>
                  <a:schemeClr val="hlink"/>
                </a:solidFill>
              </a:rPr>
              <a:t>Year 2004----Frist DH consultation to recognise TCM’s integrity and TCM regulation in CAM Council</a:t>
            </a:r>
          </a:p>
          <a:p>
            <a:pPr eaLnBrk="1" hangingPunct="1"/>
            <a:r>
              <a:rPr lang="en-GB" altLang="zh-CN" sz="2000" b="1" dirty="0" smtClean="0">
                <a:solidFill>
                  <a:schemeClr val="hlink"/>
                </a:solidFill>
              </a:rPr>
              <a:t>Year 2006---Steering Group founded to regulate Acupuncture, Herbal Medicine and TCM with HPC (as suggested by DH)</a:t>
            </a:r>
          </a:p>
          <a:p>
            <a:pPr eaLnBrk="1" hangingPunct="1"/>
            <a:r>
              <a:rPr lang="en-US" altLang="zh-CN" sz="2000" b="1" dirty="0" smtClean="0">
                <a:solidFill>
                  <a:schemeClr val="hlink"/>
                </a:solidFill>
              </a:rPr>
              <a:t>Year 2008---Second consultation supporting SR with HPC</a:t>
            </a:r>
          </a:p>
          <a:p>
            <a:pPr eaLnBrk="1" hangingPunct="1"/>
            <a:r>
              <a:rPr lang="en-US" altLang="zh-CN" sz="2000" b="1" dirty="0" smtClean="0">
                <a:solidFill>
                  <a:schemeClr val="hlink"/>
                </a:solidFill>
              </a:rPr>
              <a:t>Year 2010---UK government abandon SR, offering regulation with CNHC-non SR body</a:t>
            </a:r>
          </a:p>
          <a:p>
            <a:pPr eaLnBrk="1" hangingPunct="1"/>
            <a:r>
              <a:rPr lang="en-US" altLang="zh-CN" sz="2000" b="1" dirty="0" smtClean="0">
                <a:solidFill>
                  <a:schemeClr val="hlink"/>
                </a:solidFill>
              </a:rPr>
              <a:t>Year 2011---Government </a:t>
            </a:r>
            <a:r>
              <a:rPr lang="en-US" altLang="zh-CN" sz="2000" b="1" dirty="0" smtClean="0">
                <a:solidFill>
                  <a:schemeClr val="hlink"/>
                </a:solidFill>
              </a:rPr>
              <a:t>came </a:t>
            </a:r>
            <a:r>
              <a:rPr lang="en-US" altLang="zh-CN" sz="2000" b="1" dirty="0" smtClean="0">
                <a:solidFill>
                  <a:schemeClr val="hlink"/>
                </a:solidFill>
              </a:rPr>
              <a:t>back to SR and re-offered </a:t>
            </a:r>
            <a:r>
              <a:rPr lang="en-US" altLang="zh-CN" sz="2000" b="1" dirty="0" smtClean="0">
                <a:solidFill>
                  <a:schemeClr val="hlink"/>
                </a:solidFill>
              </a:rPr>
              <a:t>HPC</a:t>
            </a:r>
            <a:endParaRPr lang="en-US" altLang="zh-CN" sz="2000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altLang="zh-CN" sz="2000" b="1" dirty="0" smtClean="0">
                <a:solidFill>
                  <a:schemeClr val="hlink"/>
                </a:solidFill>
              </a:rPr>
              <a:t>Year 2012---New minister, new idea.</a:t>
            </a:r>
          </a:p>
          <a:p>
            <a:pPr eaLnBrk="1" hangingPunct="1"/>
            <a:r>
              <a:rPr lang="en-US" altLang="zh-CN" sz="2000" b="1" dirty="0" smtClean="0">
                <a:solidFill>
                  <a:schemeClr val="hlink"/>
                </a:solidFill>
              </a:rPr>
              <a:t>Year2013-15 Third round of working group, Walker Report</a:t>
            </a:r>
          </a:p>
          <a:p>
            <a:pPr eaLnBrk="1" hangingPunct="1"/>
            <a:r>
              <a:rPr lang="en-US" altLang="zh-CN" sz="2000" b="1" dirty="0" smtClean="0">
                <a:solidFill>
                  <a:schemeClr val="hlink"/>
                </a:solidFill>
              </a:rPr>
              <a:t>Year 2016 – New government, Brexit, U-turn or go-ahead on SR?</a:t>
            </a:r>
            <a:endParaRPr lang="en-US" altLang="zh-CN" sz="2000" b="1" dirty="0" smtClean="0">
              <a:solidFill>
                <a:schemeClr val="hlink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19125" y="325438"/>
            <a:ext cx="7956550" cy="12033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</a:t>
            </a:r>
            <a:r>
              <a:rPr lang="en-GB" altLang="zh-CN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GB" alt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Years </a:t>
            </a:r>
            <a:r>
              <a:rPr lang="en-GB" altLang="zh-CN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TCM Regulation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ouses-Of-Parliament"/>
          <p:cNvPicPr>
            <a:picLocks noChangeAspect="1" noChangeArrowheads="1"/>
          </p:cNvPicPr>
          <p:nvPr/>
        </p:nvPicPr>
        <p:blipFill>
          <a:blip r:embed="rId3">
            <a:lum bright="62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119813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zh-CN" sz="1800" b="1" dirty="0" smtClean="0">
                <a:solidFill>
                  <a:schemeClr val="hlink"/>
                </a:solidFill>
              </a:rPr>
              <a:t/>
            </a:r>
            <a:br>
              <a:rPr lang="en-GB" altLang="zh-CN" sz="1800" b="1" dirty="0" smtClean="0">
                <a:solidFill>
                  <a:schemeClr val="hlink"/>
                </a:solidFill>
              </a:rPr>
            </a:br>
            <a:r>
              <a:rPr lang="en-GB" altLang="zh-CN" sz="2800" b="1" dirty="0" smtClean="0">
                <a:solidFill>
                  <a:schemeClr val="hlink"/>
                </a:solidFill>
              </a:rPr>
              <a:t>1).</a:t>
            </a:r>
            <a:r>
              <a:rPr lang="en-GB" altLang="zh-CN" sz="1800" b="1" dirty="0" smtClean="0">
                <a:solidFill>
                  <a:schemeClr val="hlink"/>
                </a:solidFill>
              </a:rPr>
              <a:t> </a:t>
            </a:r>
            <a:r>
              <a:rPr lang="en-GB" altLang="zh-CN" sz="2800" b="1" dirty="0" smtClean="0">
                <a:solidFill>
                  <a:schemeClr val="hlink"/>
                </a:solidFill>
              </a:rPr>
              <a:t>House of Lords Report to the Two Working Groups</a:t>
            </a:r>
            <a:r>
              <a:rPr lang="en-GB" altLang="zh-CN" sz="2200" dirty="0" smtClean="0">
                <a:solidFill>
                  <a:schemeClr val="hlink"/>
                </a:solidFill>
              </a:rPr>
              <a:t>  </a:t>
            </a:r>
            <a:br>
              <a:rPr lang="en-GB" altLang="zh-CN" sz="2200" dirty="0" smtClean="0">
                <a:solidFill>
                  <a:schemeClr val="hlink"/>
                </a:solidFill>
              </a:rPr>
            </a:br>
            <a:r>
              <a:rPr lang="en-GB" altLang="zh-CN" sz="2200" dirty="0" smtClean="0">
                <a:solidFill>
                  <a:schemeClr val="hlink"/>
                </a:solidFill>
              </a:rPr>
              <a:t>(November 2000— September 2003)</a:t>
            </a:r>
            <a:r>
              <a:rPr lang="en-GB" altLang="zh-CN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GB" altLang="zh-CN" sz="1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altLang="en-US" sz="16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8" name="Rectangle 4"/>
          <p:cNvSpPr>
            <a:spLocks noGrp="1"/>
          </p:cNvSpPr>
          <p:nvPr>
            <p:ph type="body" idx="4294967295"/>
          </p:nvPr>
        </p:nvSpPr>
        <p:spPr>
          <a:xfrm>
            <a:off x="468313" y="1484313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altLang="zh-CN" sz="2400" smtClean="0">
                <a:solidFill>
                  <a:schemeClr val="hlink"/>
                </a:solidFill>
              </a:rPr>
              <a:t>In November 2000, the House of Lords Select Committee on Science and Technology published a report on CAM (complementary and alternative medicine).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GB" altLang="zh-CN" sz="240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altLang="zh-CN" sz="2000" smtClean="0">
                <a:solidFill>
                  <a:schemeClr val="hlink"/>
                </a:solidFill>
              </a:rPr>
              <a:t>Acupuncture and herbal medicine were placed in Group 1 of CAM (Big Five), deemed as more effective and should be regulated first.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zh-CN" sz="2000" smtClean="0">
                <a:solidFill>
                  <a:schemeClr val="hlink"/>
                </a:solidFill>
              </a:rPr>
              <a:t>TCM was devalued into Group 3, being considered as less effective and closely linked with philosophy and religion.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altLang="zh-CN" sz="2400" smtClean="0">
                <a:solidFill>
                  <a:schemeClr val="hlink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altLang="zh-CN" sz="2400" smtClean="0">
                <a:solidFill>
                  <a:schemeClr val="hlink"/>
                </a:solidFill>
              </a:rPr>
              <a:t>The British government (DH)  then set up two working groups to start the procedure of regulation for Acupuncture and Herbal Medicine.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zh-CN" sz="2000" b="1" smtClean="0">
                <a:solidFill>
                  <a:schemeClr val="hlink"/>
                </a:solidFill>
              </a:rPr>
              <a:t>Herbal Medicine Regulatory Working Groups</a:t>
            </a:r>
            <a:r>
              <a:rPr lang="zh-CN" altLang="en-GB" sz="2000" b="1" smtClean="0">
                <a:solidFill>
                  <a:schemeClr val="hlink"/>
                </a:solidFill>
              </a:rPr>
              <a:t>（</a:t>
            </a:r>
            <a:r>
              <a:rPr lang="en-GB" altLang="zh-CN" sz="2000" b="1" smtClean="0">
                <a:solidFill>
                  <a:schemeClr val="hlink"/>
                </a:solidFill>
              </a:rPr>
              <a:t>HMRWG)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zh-CN" sz="2000" b="1" smtClean="0">
                <a:solidFill>
                  <a:schemeClr val="hlink"/>
                </a:solidFill>
              </a:rPr>
              <a:t>Acupuncture Regulatory Working Group (ARWG)</a:t>
            </a:r>
            <a:r>
              <a:rPr lang="zh-CN" altLang="en-GB" sz="2000" smtClean="0">
                <a:solidFill>
                  <a:schemeClr val="hlink"/>
                </a:solidFill>
              </a:rPr>
              <a:t> </a:t>
            </a:r>
            <a:br>
              <a:rPr lang="zh-CN" altLang="en-GB" sz="2000" smtClean="0">
                <a:solidFill>
                  <a:schemeClr val="hlink"/>
                </a:solidFill>
              </a:rPr>
            </a:br>
            <a:endParaRPr lang="en-US" altLang="en-US" sz="2000" smtClean="0">
              <a:solidFill>
                <a:schemeClr val="hlink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1305</Words>
  <Application>Microsoft Office PowerPoint</Application>
  <PresentationFormat>On-screen Show (4:3)</PresentationFormat>
  <Paragraphs>214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宋体</vt:lpstr>
      <vt:lpstr>华文中宋</vt:lpstr>
      <vt:lpstr>Wingdings 2</vt:lpstr>
      <vt:lpstr>Verdana</vt:lpstr>
      <vt:lpstr>PMingLiU</vt:lpstr>
      <vt:lpstr>Times New Roman</vt:lpstr>
      <vt:lpstr>Tahoma</vt:lpstr>
      <vt:lpstr>Office Theme</vt:lpstr>
      <vt:lpstr>Statutory Regulation for Traditional Chinese Medicine in the UK  15 years’ progress but still no outcome</vt:lpstr>
      <vt:lpstr>Outline</vt:lpstr>
      <vt:lpstr>1. TCM in the UK</vt:lpstr>
      <vt:lpstr>PowerPoint Presentation</vt:lpstr>
      <vt:lpstr>Problems troubling TCM</vt:lpstr>
      <vt:lpstr>About ATCM　 The Association of Traditional Chinese Medicine and Acupuncture UK www.atcm.co.uk       info@atcm.co.uk </vt:lpstr>
      <vt:lpstr>2. TCM regulation in the UK</vt:lpstr>
      <vt:lpstr>Outline of 15 Years TCM Regulation</vt:lpstr>
      <vt:lpstr> 1). House of Lords Report to the Two Working Groups   (November 2000— September 2003)  </vt:lpstr>
      <vt:lpstr>Comparison of two working groups’ reports  (published in September 2003)</vt:lpstr>
      <vt:lpstr>2). First DH Consultation   (March – June 2004)</vt:lpstr>
      <vt:lpstr>Responses to first DH consultation</vt:lpstr>
      <vt:lpstr>ATCM’s Lobby</vt:lpstr>
      <vt:lpstr>First and most positive remarks on TCM from UK government</vt:lpstr>
      <vt:lpstr>4). From CAM Council to HPC  (March 2005 – May 2006):</vt:lpstr>
      <vt:lpstr>5). Joint Steering Group and its Report  (June 2006 – June 2008)</vt:lpstr>
      <vt:lpstr>6). Second DH Consultation  (August – November 2008)</vt:lpstr>
      <vt:lpstr>7). Idea of non-SR regardless of majority response (April 2010 – April 2012)</vt:lpstr>
      <vt:lpstr>ATCM Lobby again and positive responses from key politicians</vt:lpstr>
      <vt:lpstr>PowerPoint Presentation</vt:lpstr>
      <vt:lpstr>However….</vt:lpstr>
      <vt:lpstr>15 Years Overview </vt:lpstr>
      <vt:lpstr>ATCM’s New Lobby to the New Government after Brexit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Chinese Herbal Medicine</dc:title>
  <dc:creator>H. Shen</dc:creator>
  <cp:lastModifiedBy>Shen, Henry</cp:lastModifiedBy>
  <cp:revision>79</cp:revision>
  <dcterms:created xsi:type="dcterms:W3CDTF">2011-05-10T22:58:39Z</dcterms:created>
  <dcterms:modified xsi:type="dcterms:W3CDTF">2016-09-20T17:02:11Z</dcterms:modified>
</cp:coreProperties>
</file>